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jpeg" ContentType="image/jpeg"/>
  <Default Extension="xml" ContentType="application/xml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7.png" ContentType="image/png"/>
  <Override PartName="/ppt/media/image2.png" ContentType="image/png"/>
  <Override PartName="/customXml/itemProps5.xml" ContentType="application/vnd.openxmlformats-officedocument.customXmlProperties+xml"/>
  <Override PartName="/customXml/itemProps4.xml" ContentType="application/vnd.openxmlformats-officedocument.customXmlProperties+xml"/>
  <Override PartName="/ppt/_rels/presentation.xml.rels" ContentType="application/vnd.openxmlformats-package.relationships+xml"/>
  <Override PartName="/customXml/itemProps6.xml" ContentType="application/vnd.openxmlformats-officedocument.customXml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/>
</p:presentation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2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theme" Target="theme/theme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customXml" Target="../customXml/item6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customXml" Target="../customXml/item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customXml" Target="../customXml/item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Freeform: Shape 7" hidden="1"/>
          <p:cNvSpPr/>
          <p:nvPr/>
        </p:nvSpPr>
        <p:spPr>
          <a:xfrm>
            <a:off x="9749160" y="4070880"/>
            <a:ext cx="2441880" cy="2786400"/>
          </a:xfrm>
          <a:custGeom>
            <a:avLst/>
            <a:gdLst/>
            <a:ahLst/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Freeform: Shape 9" hidden="1"/>
          <p:cNvSpPr/>
          <p:nvPr/>
        </p:nvSpPr>
        <p:spPr>
          <a:xfrm rot="10800000">
            <a:off x="720" y="0"/>
            <a:ext cx="2441880" cy="2786400"/>
          </a:xfrm>
          <a:custGeom>
            <a:avLst/>
            <a:gdLst/>
            <a:ahLst/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Straight Connector 11"/>
          <p:cNvSpPr/>
          <p:nvPr/>
        </p:nvSpPr>
        <p:spPr>
          <a:xfrm>
            <a:off x="1233720" y="6172200"/>
            <a:ext cx="9760680" cy="36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Freeform: Shape 17"/>
          <p:cNvSpPr/>
          <p:nvPr/>
        </p:nvSpPr>
        <p:spPr>
          <a:xfrm>
            <a:off x="5318280" y="0"/>
            <a:ext cx="6873120" cy="6857280"/>
          </a:xfrm>
          <a:custGeom>
            <a:avLst/>
            <a:gdLst/>
            <a:ah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Straight Connector 11"/>
          <p:cNvSpPr/>
          <p:nvPr/>
        </p:nvSpPr>
        <p:spPr>
          <a:xfrm>
            <a:off x="1188000" y="5151600"/>
            <a:ext cx="9822600" cy="36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latin typeface="Arial"/>
              </a:rPr>
              <a:t>Clique para editar o formato do texto do título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7"/>
          <p:cNvSpPr/>
          <p:nvPr/>
        </p:nvSpPr>
        <p:spPr>
          <a:xfrm>
            <a:off x="9749160" y="4070880"/>
            <a:ext cx="2441880" cy="2786400"/>
          </a:xfrm>
          <a:custGeom>
            <a:avLst/>
            <a:gdLst/>
            <a:ahLst/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" name="Freeform: Shape 9"/>
          <p:cNvSpPr/>
          <p:nvPr/>
        </p:nvSpPr>
        <p:spPr>
          <a:xfrm rot="10800000">
            <a:off x="720" y="0"/>
            <a:ext cx="2441880" cy="2786400"/>
          </a:xfrm>
          <a:custGeom>
            <a:avLst/>
            <a:gdLst/>
            <a:ahLst/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Straight Connector 11"/>
          <p:cNvSpPr/>
          <p:nvPr/>
        </p:nvSpPr>
        <p:spPr>
          <a:xfrm>
            <a:off x="1233720" y="6172200"/>
            <a:ext cx="9760680" cy="36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replit.com/@GabrielSiquei15/Lambda-Example" TargetMode="External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43000" y="1181160"/>
            <a:ext cx="4952160" cy="2481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</a:pPr>
            <a:r>
              <a:rPr b="0" lang="en-US" sz="4800" spc="296" strike="noStrike" cap="all">
                <a:solidFill>
                  <a:srgbClr val="000000"/>
                </a:solidFill>
                <a:latin typeface="Walbaum Display"/>
              </a:rPr>
              <a:t>Paradigma Funcional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1143000" y="4360680"/>
            <a:ext cx="2678760" cy="146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  <p:sp>
        <p:nvSpPr>
          <p:cNvPr id="87" name="Picture 3"/>
          <p:cNvSpPr/>
          <p:nvPr/>
        </p:nvSpPr>
        <p:spPr>
          <a:xfrm>
            <a:off x="3093120" y="0"/>
            <a:ext cx="9097920" cy="6857280"/>
          </a:xfrm>
          <a:custGeom>
            <a:avLst/>
            <a:gdLst/>
            <a:ahLst/>
            <a:rect l="l" t="t" r="r" b="b"/>
            <a:pathLst>
              <a:path w="9098732" h="6858000">
                <a:moveTo>
                  <a:pt x="6010592" y="0"/>
                </a:moveTo>
                <a:lnTo>
                  <a:pt x="8235629" y="4"/>
                </a:lnTo>
                <a:cubicBezTo>
                  <a:pt x="8235629" y="3"/>
                  <a:pt x="8235630" y="3"/>
                  <a:pt x="8235630" y="2"/>
                </a:cubicBezTo>
                <a:lnTo>
                  <a:pt x="9098732" y="0"/>
                </a:lnTo>
                <a:lnTo>
                  <a:pt x="909873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Freeform: Shape 10"/>
          <p:cNvSpPr/>
          <p:nvPr/>
        </p:nvSpPr>
        <p:spPr>
          <a:xfrm>
            <a:off x="3088800" y="0"/>
            <a:ext cx="8239320" cy="6857280"/>
          </a:xfrm>
          <a:custGeom>
            <a:avLst/>
            <a:gdLst/>
            <a:ahLst/>
            <a:rect l="l" t="t" r="r" b="b"/>
            <a:pathLst>
              <a:path w="8239927" h="6858000">
                <a:moveTo>
                  <a:pt x="6010593" y="0"/>
                </a:moveTo>
                <a:lnTo>
                  <a:pt x="8239927" y="0"/>
                </a:lnTo>
                <a:lnTo>
                  <a:pt x="22293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Sobre a Linguagem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1143000" y="2332080"/>
            <a:ext cx="9905400" cy="356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</a:rPr>
              <a:t>Surgiu em 1990.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</a:rPr>
              <a:t>Lazy Evaluation. </a:t>
            </a: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 (R</a:t>
            </a:r>
            <a:r>
              <a:rPr b="0" i="1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untime</a:t>
            </a: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 adia a avaliação de um trecho de código até que esse código precise ser executar.)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Tipagem forte e estática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Pattern Matching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Várias versões e implementações da linguagem.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Exemplos Interessantes</a:t>
            </a:r>
            <a:endParaRPr b="0" lang="pt-BR" sz="4000" spc="-1" strike="noStrike">
              <a:latin typeface="Arial"/>
            </a:endParaRPr>
          </a:p>
        </p:txBody>
      </p:sp>
      <p:pic>
        <p:nvPicPr>
          <p:cNvPr id="115" name="Picture 4" descr=""/>
          <p:cNvPicPr/>
          <p:nvPr/>
        </p:nvPicPr>
        <p:blipFill>
          <a:blip r:embed="rId1"/>
          <a:stretch/>
        </p:blipFill>
        <p:spPr>
          <a:xfrm>
            <a:off x="1255680" y="2184840"/>
            <a:ext cx="3515040" cy="35665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4"/>
          <p:cNvSpPr/>
          <p:nvPr/>
        </p:nvSpPr>
        <p:spPr>
          <a:xfrm>
            <a:off x="4882680" y="3992040"/>
            <a:ext cx="317808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http://lambdacube3d.com/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pic>
        <p:nvPicPr>
          <p:cNvPr id="118" name="Picture 4" descr=""/>
          <p:cNvPicPr/>
          <p:nvPr/>
        </p:nvPicPr>
        <p:blipFill>
          <a:blip r:embed="rId1"/>
          <a:stretch/>
        </p:blipFill>
        <p:spPr>
          <a:xfrm>
            <a:off x="2349720" y="1461240"/>
            <a:ext cx="2187360" cy="3566520"/>
          </a:xfrm>
          <a:prstGeom prst="rect">
            <a:avLst/>
          </a:prstGeom>
          <a:ln w="0">
            <a:noFill/>
          </a:ln>
        </p:spPr>
      </p:pic>
      <p:sp>
        <p:nvSpPr>
          <p:cNvPr id="119" name="TextBox 4"/>
          <p:cNvSpPr/>
          <p:nvPr/>
        </p:nvSpPr>
        <p:spPr>
          <a:xfrm>
            <a:off x="4724280" y="3200400"/>
            <a:ext cx="274248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https://github.com/hauxir/haskell-tetris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pic>
        <p:nvPicPr>
          <p:cNvPr id="121" name="Picture 4" descr="A picture containing text, nature, rain&#10;&#10;Description automatically generated"/>
          <p:cNvPicPr/>
          <p:nvPr/>
        </p:nvPicPr>
        <p:blipFill>
          <a:blip r:embed="rId1"/>
          <a:stretch/>
        </p:blipFill>
        <p:spPr>
          <a:xfrm>
            <a:off x="2016360" y="3238920"/>
            <a:ext cx="3171240" cy="1990080"/>
          </a:xfrm>
          <a:prstGeom prst="rect">
            <a:avLst/>
          </a:prstGeom>
          <a:ln w="0">
            <a:noFill/>
          </a:ln>
        </p:spPr>
      </p:pic>
      <p:sp>
        <p:nvSpPr>
          <p:cNvPr id="122" name="TextBox 4"/>
          <p:cNvSpPr/>
          <p:nvPr/>
        </p:nvSpPr>
        <p:spPr>
          <a:xfrm>
            <a:off x="5654520" y="3932640"/>
            <a:ext cx="274248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https://reanimate.github.io/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pic>
        <p:nvPicPr>
          <p:cNvPr id="124" name="Picture 4" descr="A screenshot of a video game&#10;&#10;Description automatically generated"/>
          <p:cNvPicPr/>
          <p:nvPr/>
        </p:nvPicPr>
        <p:blipFill>
          <a:blip r:embed="rId1"/>
          <a:stretch/>
        </p:blipFill>
        <p:spPr>
          <a:xfrm>
            <a:off x="1447920" y="2450880"/>
            <a:ext cx="6188040" cy="3566520"/>
          </a:xfrm>
          <a:prstGeom prst="rect">
            <a:avLst/>
          </a:prstGeom>
          <a:ln w="0">
            <a:noFill/>
          </a:ln>
        </p:spPr>
      </p:pic>
      <p:sp>
        <p:nvSpPr>
          <p:cNvPr id="125" name="TextBox 4"/>
          <p:cNvSpPr/>
          <p:nvPr/>
        </p:nvSpPr>
        <p:spPr>
          <a:xfrm>
            <a:off x="7851600" y="3625920"/>
            <a:ext cx="2742480" cy="11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https://joevargas.me/blog/2018-02-28-A-Game-in-Haskell.html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Declaração de variáveis*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1143000" y="2332080"/>
            <a:ext cx="9905400" cy="356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Walbaum Display"/>
              </a:rPr>
              <a:t>y= x * 2</a:t>
            </a:r>
            <a:endParaRPr b="0" lang="pt-BR" sz="32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Walbaum Display"/>
              </a:rPr>
              <a:t>x= 3</a:t>
            </a:r>
            <a:endParaRPr b="0" lang="pt-BR" sz="32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Walbaum Display"/>
              </a:rPr>
              <a:t>Ou:</a:t>
            </a:r>
            <a:endParaRPr b="0" lang="pt-BR" sz="32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Walbaum Display"/>
              </a:rPr>
              <a:t>x= 3</a:t>
            </a:r>
            <a:endParaRPr b="0" lang="pt-BR" sz="32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Walbaum Display"/>
              </a:rPr>
              <a:t>y= x*2</a:t>
            </a:r>
            <a:endParaRPr b="0" lang="pt-B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Exemplo de Read e Print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1143000" y="2332080"/>
            <a:ext cx="9905400" cy="356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main = do  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    </a:t>
            </a: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putStrLn "Aula Haskell 1"  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    </a:t>
            </a: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text &lt;- getLine  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    </a:t>
            </a: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putStrLn ("Texto printado : " ++ text)  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OBS: Indentação importante!!</a:t>
            </a:r>
            <a:endParaRPr b="0" lang="pt-BR" sz="2000" spc="-1" strike="noStrike">
              <a:latin typeface="Arial"/>
            </a:endParaRPr>
          </a:p>
        </p:txBody>
      </p:sp>
      <p:pic>
        <p:nvPicPr>
          <p:cNvPr id="130" name="Picture 4" descr="Graphical user interface&#10;&#10;Description automatically generated"/>
          <p:cNvPicPr/>
          <p:nvPr/>
        </p:nvPicPr>
        <p:blipFill>
          <a:blip r:embed="rId1"/>
          <a:stretch/>
        </p:blipFill>
        <p:spPr>
          <a:xfrm>
            <a:off x="5922000" y="2817720"/>
            <a:ext cx="4969080" cy="1092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Parte 1 - Fim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1143000" y="2332080"/>
            <a:ext cx="9905400" cy="356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O que é?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1143000" y="2332080"/>
            <a:ext cx="9905400" cy="356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5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ffffff"/>
                </a:solidFill>
                <a:latin typeface="Walbaum Display"/>
              </a:rPr>
              <a:t>Paradigma funcional trata a computação como uma avaliação de funções matemáticas (</a:t>
            </a:r>
            <a:r>
              <a:rPr b="0" lang="en-US" sz="3600" spc="-1" strike="noStrike">
                <a:solidFill>
                  <a:srgbClr val="ffffff"/>
                </a:solidFill>
                <a:latin typeface="Walbaum Display"/>
                <a:hlinkClick r:id="rId1"/>
              </a:rPr>
              <a:t>Lambda</a:t>
            </a:r>
            <a:r>
              <a:rPr b="0" lang="en-US" sz="3600" spc="-1" strike="noStrike">
                <a:solidFill>
                  <a:srgbClr val="ffffff"/>
                </a:solidFill>
                <a:latin typeface="Walbaum Display"/>
              </a:rPr>
              <a:t>), evitando usar estados e dados mutáveis. </a:t>
            </a:r>
            <a:endParaRPr b="0" lang="pt-BR" sz="36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ffffff"/>
                </a:solidFill>
                <a:latin typeface="Walbaum Display"/>
              </a:rPr>
              <a:t>É enfatizado o uso de </a:t>
            </a:r>
            <a:r>
              <a:rPr b="1" lang="en-US" sz="3600" spc="-1" strike="noStrike">
                <a:solidFill>
                  <a:srgbClr val="ffffff"/>
                </a:solidFill>
                <a:latin typeface="Walbaum Display"/>
              </a:rPr>
              <a:t>funções</a:t>
            </a:r>
            <a:r>
              <a:rPr b="0" lang="en-US" sz="3600" spc="-1" strike="noStrike">
                <a:solidFill>
                  <a:srgbClr val="ffffff"/>
                </a:solidFill>
                <a:latin typeface="Walbaum Display"/>
              </a:rPr>
              <a:t>, ao invés da mudança do estado do programa.</a:t>
            </a:r>
            <a:endParaRPr b="0" lang="pt-BR" sz="3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pt-BR" sz="3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pt-BR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O que é? Pt.2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1143000" y="2332080"/>
            <a:ext cx="9905400" cy="356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Walbaum Display"/>
              </a:rPr>
              <a:t>No paradigma funcional, você tem uma função, e ao colocar um dado de entrada, você aplica várias operações de pois obtém uma saída. As operações podem ser alteradas, mudanda a saída, porém a entrada permanecerá a mesma.</a:t>
            </a:r>
            <a:endParaRPr b="0" lang="pt-BR" sz="32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ffffff"/>
                </a:solidFill>
                <a:latin typeface="Walbaum Display"/>
              </a:rPr>
              <a:t>Não existem variáveis, apenas* constantes.</a:t>
            </a:r>
            <a:endParaRPr b="0" lang="pt-BR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424440" y="1080000"/>
            <a:ext cx="11372040" cy="4561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" descr=""/>
          <p:cNvPicPr/>
          <p:nvPr/>
        </p:nvPicPr>
        <p:blipFill>
          <a:blip r:embed="rId1"/>
          <a:stretch/>
        </p:blipFill>
        <p:spPr>
          <a:xfrm>
            <a:off x="4880520" y="757800"/>
            <a:ext cx="7143120" cy="5361840"/>
          </a:xfrm>
          <a:prstGeom prst="rect">
            <a:avLst/>
          </a:prstGeom>
          <a:ln w="0">
            <a:noFill/>
          </a:ln>
        </p:spPr>
      </p:pic>
      <p:sp>
        <p:nvSpPr>
          <p:cNvPr id="95" name=""/>
          <p:cNvSpPr/>
          <p:nvPr/>
        </p:nvSpPr>
        <p:spPr>
          <a:xfrm>
            <a:off x="720000" y="1709640"/>
            <a:ext cx="3942000" cy="341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pt-BR" sz="1800" spc="-1" strike="noStrike">
                <a:latin typeface="Arial"/>
              </a:rPr>
              <a:t>Não usamos um for para varrer a lista, usa uma função que não traz alteração de estados ou mutabilidade de dados</a:t>
            </a:r>
            <a:endParaRPr b="0" lang="pt-B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1800" spc="-1" strike="noStrike">
                <a:latin typeface="Arial"/>
              </a:rPr>
              <a:t>As funções são na programação funcional “cidadãs de primeira classe”, assim como as Classes são em OO.</a:t>
            </a:r>
            <a:endParaRPr b="0" lang="pt-B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1800" spc="-1" strike="noStrike">
                <a:latin typeface="Arial"/>
              </a:rPr>
              <a:t>Funções que não modificam estados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       </a:t>
            </a: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Python vs Haskell</a:t>
            </a:r>
            <a:endParaRPr b="0" lang="pt-BR" sz="4000" spc="-1" strike="noStrike">
              <a:latin typeface="Arial"/>
            </a:endParaRPr>
          </a:p>
        </p:txBody>
      </p:sp>
      <p:pic>
        <p:nvPicPr>
          <p:cNvPr id="97" name="Picture 4" descr="Text&#10;&#10;Description automatically generated"/>
          <p:cNvPicPr/>
          <p:nvPr/>
        </p:nvPicPr>
        <p:blipFill>
          <a:blip r:embed="rId1"/>
          <a:stretch/>
        </p:blipFill>
        <p:spPr>
          <a:xfrm>
            <a:off x="1200600" y="2460600"/>
            <a:ext cx="6009840" cy="3566520"/>
          </a:xfrm>
          <a:prstGeom prst="rect">
            <a:avLst/>
          </a:prstGeom>
          <a:ln w="0">
            <a:noFill/>
          </a:ln>
        </p:spPr>
      </p:pic>
      <p:sp>
        <p:nvSpPr>
          <p:cNvPr id="98" name="TextBox 4"/>
          <p:cNvSpPr/>
          <p:nvPr/>
        </p:nvSpPr>
        <p:spPr>
          <a:xfrm>
            <a:off x="7940520" y="1854360"/>
            <a:ext cx="2742480" cy="447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numCol="1" spcCol="0" horzOverflow="overflow" vertOverflow="overflow" lIns="90000" rIns="90000" tIns="45000" bIns="45000" anchor="t">
            <a:spAutoFit/>
          </a:bodyPr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Walbaum Display"/>
                <a:ea typeface="DejaVu Sans"/>
              </a:rPr>
              <a:t>Sem necessitar de declarações.</a:t>
            </a:r>
            <a:endParaRPr b="0" lang="pt-BR" sz="2400" spc="-1" strike="noStrike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Walbaum Display"/>
                <a:ea typeface="DejaVu Sans"/>
              </a:rPr>
              <a:t>Não é necessário loops.</a:t>
            </a:r>
            <a:endParaRPr b="0" lang="pt-BR" sz="2400" spc="-1" strike="noStrike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Walbaum Display"/>
                <a:ea typeface="DejaVu Sans"/>
              </a:rPr>
              <a:t>Sem variáveis mutáveis.</a:t>
            </a:r>
            <a:endParaRPr b="0" lang="pt-BR" sz="2400" spc="-1" strike="noStrike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Walbaum Display"/>
                <a:ea typeface="DejaVu Sans"/>
              </a:rPr>
              <a:t>Resultado ocorre for a da função.</a:t>
            </a:r>
            <a:endParaRPr b="0" lang="pt-B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Por que usar?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1143000" y="2332080"/>
            <a:ext cx="9905400" cy="356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87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Mais fácil de testar. Por se tratar do uso de funções, o resultado é previsível, pois será sempre o mesmo.</a:t>
            </a:r>
            <a:endParaRPr b="0" lang="pt-BR" sz="4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Mais amigável para programação paralela.</a:t>
            </a:r>
            <a:endParaRPr b="0" lang="pt-BR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43000" y="873000"/>
            <a:ext cx="9905400" cy="136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Walbaum Display"/>
              </a:rPr>
              <a:t>Empresas que usam puramente funcionais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1143000" y="2332080"/>
            <a:ext cx="9905400" cy="356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3000"/>
          </a:bodyPr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</a:rPr>
              <a:t>Facebook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</a:rPr>
              <a:t>Ibm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</a:rPr>
              <a:t>Twitter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</a:rPr>
              <a:t>AT&amp;T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</a:rPr>
              <a:t>Nvidia</a:t>
            </a:r>
            <a:endParaRPr b="0" lang="pt-BR" sz="20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</a:rPr>
              <a:t>Nubank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Walbaum Display"/>
              </a:rPr>
              <a:t>Artigo interessante(recomendo lerem): </a:t>
            </a:r>
            <a:r>
              <a:rPr b="0" lang="en-US" sz="2000" spc="-1" strike="noStrike">
                <a:solidFill>
                  <a:srgbClr val="ffffff"/>
                </a:solidFill>
                <a:latin typeface="Walbaum Display"/>
                <a:ea typeface="Walbaum Display"/>
              </a:rPr>
              <a:t>https://blog.nubank.com.br/programacao-funcional-o-que-e-relacao-nubank/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Freeform: Shape 21"/>
          <p:cNvSpPr/>
          <p:nvPr/>
        </p:nvSpPr>
        <p:spPr>
          <a:xfrm>
            <a:off x="5318280" y="0"/>
            <a:ext cx="6873120" cy="6857280"/>
          </a:xfrm>
          <a:custGeom>
            <a:avLst/>
            <a:gdLst/>
            <a:ah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Straight Connector 23"/>
          <p:cNvSpPr/>
          <p:nvPr/>
        </p:nvSpPr>
        <p:spPr>
          <a:xfrm>
            <a:off x="1188000" y="5151600"/>
            <a:ext cx="9822600" cy="36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Rectangle 25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Freeform: Shape 27"/>
          <p:cNvSpPr/>
          <p:nvPr/>
        </p:nvSpPr>
        <p:spPr>
          <a:xfrm>
            <a:off x="5299560" y="0"/>
            <a:ext cx="6899040" cy="6857280"/>
          </a:xfrm>
          <a:custGeom>
            <a:avLst/>
            <a:gdLst/>
            <a:ahLst/>
            <a:rect l="l" t="t" r="r" b="b"/>
            <a:pathLst>
              <a:path w="6899617" h="6858000">
                <a:moveTo>
                  <a:pt x="6010592" y="0"/>
                </a:moveTo>
                <a:lnTo>
                  <a:pt x="6036517" y="0"/>
                </a:lnTo>
                <a:lnTo>
                  <a:pt x="6899617" y="0"/>
                </a:lnTo>
                <a:lnTo>
                  <a:pt x="6899617" y="1529274"/>
                </a:lnTo>
                <a:lnTo>
                  <a:pt x="6899617" y="6858000"/>
                </a:lnTo>
                <a:lnTo>
                  <a:pt x="2229334" y="6858000"/>
                </a:lnTo>
                <a:lnTo>
                  <a:pt x="259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Freeform: Shape 29"/>
          <p:cNvSpPr/>
          <p:nvPr/>
        </p:nvSpPr>
        <p:spPr>
          <a:xfrm>
            <a:off x="0" y="0"/>
            <a:ext cx="11321640" cy="6857280"/>
          </a:xfrm>
          <a:custGeom>
            <a:avLst/>
            <a:gdLst/>
            <a:ahLst/>
            <a:rect l="l" t="t" r="r" b="b"/>
            <a:pathLst>
              <a:path w="11322200" h="6858000">
                <a:moveTo>
                  <a:pt x="0" y="0"/>
                </a:moveTo>
                <a:lnTo>
                  <a:pt x="11322200" y="0"/>
                </a:lnTo>
                <a:lnTo>
                  <a:pt x="11322198" y="2"/>
                </a:lnTo>
                <a:cubicBezTo>
                  <a:pt x="11322198" y="3"/>
                  <a:pt x="11322197" y="3"/>
                  <a:pt x="11322197" y="4"/>
                </a:cubicBezTo>
                <a:lnTo>
                  <a:pt x="531160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Picture 5"/>
          <p:cNvSpPr/>
          <p:nvPr/>
        </p:nvSpPr>
        <p:spPr>
          <a:xfrm>
            <a:off x="5760" y="0"/>
            <a:ext cx="11321640" cy="6857280"/>
          </a:xfrm>
          <a:custGeom>
            <a:avLst/>
            <a:gdLst/>
            <a:ahLst/>
            <a:rect l="l" t="t" r="r" b="b"/>
            <a:pathLst>
              <a:path w="11322200" h="6858000">
                <a:moveTo>
                  <a:pt x="0" y="0"/>
                </a:moveTo>
                <a:lnTo>
                  <a:pt x="11322200" y="0"/>
                </a:lnTo>
                <a:lnTo>
                  <a:pt x="11322198" y="2"/>
                </a:lnTo>
                <a:cubicBezTo>
                  <a:pt x="11322198" y="3"/>
                  <a:pt x="11322197" y="3"/>
                  <a:pt x="11322197" y="4"/>
                </a:cubicBezTo>
                <a:lnTo>
                  <a:pt x="5311608" y="6858000"/>
                </a:lnTo>
                <a:lnTo>
                  <a:pt x="0" y="685800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Picture 4"/>
          <p:cNvSpPr/>
          <p:nvPr/>
        </p:nvSpPr>
        <p:spPr>
          <a:xfrm>
            <a:off x="5315400" y="0"/>
            <a:ext cx="6899040" cy="6857280"/>
          </a:xfrm>
          <a:custGeom>
            <a:avLst/>
            <a:gdLst/>
            <a:ahLst/>
            <a:rect l="l" t="t" r="r" b="b"/>
            <a:pathLst>
              <a:path w="6899617" h="6858000">
                <a:moveTo>
                  <a:pt x="6010592" y="0"/>
                </a:moveTo>
                <a:lnTo>
                  <a:pt x="6036517" y="0"/>
                </a:lnTo>
                <a:lnTo>
                  <a:pt x="6899617" y="0"/>
                </a:lnTo>
                <a:lnTo>
                  <a:pt x="6899617" y="1529274"/>
                </a:lnTo>
                <a:lnTo>
                  <a:pt x="6899617" y="6858000"/>
                </a:lnTo>
                <a:lnTo>
                  <a:pt x="2229334" y="6858000"/>
                </a:lnTo>
                <a:lnTo>
                  <a:pt x="25925" y="6858000"/>
                </a:lnTo>
                <a:lnTo>
                  <a:pt x="0" y="685800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161000" y="1061640"/>
            <a:ext cx="9849240" cy="3792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78000"/>
          </a:bodyPr>
          <a:p>
            <a:pPr>
              <a:lnSpc>
                <a:spcPct val="100000"/>
              </a:lnSpc>
            </a:pPr>
            <a:br/>
            <a:r>
              <a:rPr b="0" lang="en-US" sz="8800" spc="296" strike="noStrike" cap="all">
                <a:solidFill>
                  <a:srgbClr val="ffffff"/>
                </a:solidFill>
                <a:latin typeface="Walbaum Display"/>
              </a:rPr>
              <a:t>     </a:t>
            </a:r>
            <a:r>
              <a:rPr b="0" lang="en-US" sz="8800" spc="296" strike="noStrike" cap="all">
                <a:solidFill>
                  <a:srgbClr val="ffffff"/>
                </a:solidFill>
                <a:latin typeface="Walbaum Display"/>
              </a:rPr>
              <a:t>Haskell</a:t>
            </a:r>
            <a:br/>
            <a:r>
              <a:rPr b="0" lang="en-US" sz="8800" spc="296" strike="noStrike" cap="all">
                <a:solidFill>
                  <a:srgbClr val="ffffff"/>
                </a:solidFill>
                <a:latin typeface="Walbaum Display"/>
              </a:rPr>
              <a:t>      PARTE 1</a:t>
            </a:r>
            <a:br/>
            <a:endParaRPr b="0" lang="pt-BR" sz="8800" spc="-1" strike="noStrike">
              <a:latin typeface="Arial"/>
            </a:endParaRPr>
          </a:p>
        </p:txBody>
      </p:sp>
      <p:sp>
        <p:nvSpPr>
          <p:cNvPr id="111" name="Straight Connector 31"/>
          <p:cNvSpPr/>
          <p:nvPr/>
        </p:nvSpPr>
        <p:spPr>
          <a:xfrm>
            <a:off x="1188000" y="5151600"/>
            <a:ext cx="9822600" cy="36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10">
                                  <p:stCondLst>
                                    <p:cond delay="1000"/>
                                  </p:stCondLst>
                                  <p:iterate type="el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7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f3423"/>
      </a:dk2>
      <a:lt2>
        <a:srgbClr val="e8e2e6"/>
      </a:lt2>
      <a:accent1>
        <a:srgbClr val="21b94b"/>
      </a:accent1>
      <a:accent2>
        <a:srgbClr val="2bb814"/>
      </a:accent2>
      <a:accent3>
        <a:srgbClr val="70b11f"/>
      </a:accent3>
      <a:accent4>
        <a:srgbClr val="a3a712"/>
      </a:accent4>
      <a:accent5>
        <a:srgbClr val="d69226"/>
      </a:accent5>
      <a:accent6>
        <a:srgbClr val="d53c17"/>
      </a:accent6>
      <a:hlink>
        <a:srgbClr val="968032"/>
      </a:hlink>
      <a:folHlink>
        <a:srgbClr val="7f7f7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f3423"/>
      </a:dk2>
      <a:lt2>
        <a:srgbClr val="e8e2e6"/>
      </a:lt2>
      <a:accent1>
        <a:srgbClr val="21b94b"/>
      </a:accent1>
      <a:accent2>
        <a:srgbClr val="2bb814"/>
      </a:accent2>
      <a:accent3>
        <a:srgbClr val="70b11f"/>
      </a:accent3>
      <a:accent4>
        <a:srgbClr val="a3a712"/>
      </a:accent4>
      <a:accent5>
        <a:srgbClr val="d69226"/>
      </a:accent5>
      <a:accent6>
        <a:srgbClr val="d53c17"/>
      </a:accent6>
      <a:hlink>
        <a:srgbClr val="968032"/>
      </a:hlink>
      <a:folHlink>
        <a:srgbClr val="7f7f7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BAC8BDA245869468AE3133670EF6AE8" ma:contentTypeVersion="2" ma:contentTypeDescription="Crie um novo documento." ma:contentTypeScope="" ma:versionID="1c697ccd07959b04a046547be58243a1">
  <xsd:schema xmlns:xsd="http://www.w3.org/2001/XMLSchema" xmlns:xs="http://www.w3.org/2001/XMLSchema" xmlns:p="http://schemas.microsoft.com/office/2006/metadata/properties" xmlns:ns2="8e211f6f-dab6-4be2-aef4-e290e7986c2b" targetNamespace="http://schemas.microsoft.com/office/2006/metadata/properties" ma:root="true" ma:fieldsID="281d8b0502dc1284019c599a0d11cd20" ns2:_="">
    <xsd:import namespace="8e211f6f-dab6-4be2-aef4-e290e7986c2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211f6f-dab6-4be2-aef4-e290e7986c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C68D4E2C57F0F4C9AA91D95CC205C6B" ma:contentTypeVersion="5" ma:contentTypeDescription="Create a new document." ma:contentTypeScope="" ma:versionID="741b10d0ec5778183f1f694b4b7595ad">
  <xsd:schema xmlns:xsd="http://www.w3.org/2001/XMLSchema" xmlns:xs="http://www.w3.org/2001/XMLSchema" xmlns:p="http://schemas.microsoft.com/office/2006/metadata/properties" xmlns:ns2="7c33f582-b8cd-4b53-8b61-20882cec9906" targetNamespace="http://schemas.microsoft.com/office/2006/metadata/properties" ma:root="true" ma:fieldsID="ac04b51f0266e577b6f50d4fe542d61c" ns2:_="">
    <xsd:import namespace="7c33f582-b8cd-4b53-8b61-20882cec99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33f582-b8cd-4b53-8b61-20882cec990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6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8EA32F3-5DEE-4BB4-8907-3739C26636E0}"/>
</file>

<file path=customXml/itemProps2.xml><?xml version="1.0" encoding="utf-8"?>
<ds:datastoreItem xmlns:ds="http://schemas.openxmlformats.org/officeDocument/2006/customXml" ds:itemID="{D2013B89-B3F0-419E-9E83-926A2AE05FAE}"/>
</file>

<file path=customXml/itemProps3.xml><?xml version="1.0" encoding="utf-8"?>
<ds:datastoreItem xmlns:ds="http://schemas.openxmlformats.org/officeDocument/2006/customXml" ds:itemID="{6DA63099-55B2-414E-8ACD-EC2CFA191C88}"/>
</file>

<file path=customXml/itemProps4.xml><?xml version="1.0" encoding="utf-8"?>
<ds:datastoreItem xmlns:ds="http://schemas.openxmlformats.org/officeDocument/2006/customXml" ds:itemID="{8A840FF3-96D0-4000-907D-6A7291B67592}"/>
</file>

<file path=customXml/itemProps5.xml><?xml version="1.0" encoding="utf-8"?>
<ds:datastoreItem xmlns:ds="http://schemas.openxmlformats.org/officeDocument/2006/customXml" ds:itemID="{2D26A381-AD48-4129-997A-8EADB7FB576C}"/>
</file>

<file path=customXml/itemProps6.xml><?xml version="1.0" encoding="utf-8"?>
<ds:datastoreItem xmlns:ds="http://schemas.openxmlformats.org/officeDocument/2006/customXml" ds:itemID="{3FF97778-6F02-49AB-966D-21C94731E33F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</TotalTime>
  <Application>LibreOffice/7.2.0.4$Windows_X86_64 LibreOffice_project/9a9c6381e3f7a62afc1329bd359cc48accb6435b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/>
  <cp:revision>179</cp:revision>
  <dcterms:created xsi:type="dcterms:W3CDTF">2022-05-02T19:06:18Z</dcterms:created>
  <dcterms:modified xsi:type="dcterms:W3CDTF">2023-05-07T16:54:35Z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0x010100AC68D4E2C57F0F4C9AA91D95CC205C6B</vt:lpwstr>
  </property>
  <property fmtid="{D5CDD505-2E9C-101B-9397-08002B2CF9AE}" pid="3" name="PresentationFormat">
    <vt:lpwstr>Widescreen</vt:lpwstr>
  </property>
  <property fmtid="{D5CDD505-2E9C-101B-9397-08002B2CF9AE}" pid="4" name="Slides">
    <vt:i4>15</vt:i4>
  </property>
</Properties>
</file>